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4" r:id="rId43"/>
    <p:sldId id="315" r:id="rId44"/>
    <p:sldId id="316" r:id="rId45"/>
    <p:sldId id="317" r:id="rId46"/>
    <p:sldId id="318" r:id="rId47"/>
    <p:sldId id="319" r:id="rId48"/>
    <p:sldId id="320" r:id="rId49"/>
    <p:sldId id="321" r:id="rId50"/>
    <p:sldId id="322" r:id="rId5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2273-3E8F-43E9-9085-10F69729614B}" type="datetimeFigureOut">
              <a:rPr lang="pt-BR" smtClean="0"/>
              <a:t>28/01/2014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7605-9DE8-4EAE-ACED-A8CFC78AF62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2273-3E8F-43E9-9085-10F69729614B}" type="datetimeFigureOut">
              <a:rPr lang="pt-BR" smtClean="0"/>
              <a:t>28/01/2014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7605-9DE8-4EAE-ACED-A8CFC78AF62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2273-3E8F-43E9-9085-10F69729614B}" type="datetimeFigureOut">
              <a:rPr lang="pt-BR" smtClean="0"/>
              <a:t>28/01/2014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7605-9DE8-4EAE-ACED-A8CFC78AF62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2273-3E8F-43E9-9085-10F69729614B}" type="datetimeFigureOut">
              <a:rPr lang="pt-BR" smtClean="0"/>
              <a:t>28/01/2014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7605-9DE8-4EAE-ACED-A8CFC78AF62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2273-3E8F-43E9-9085-10F69729614B}" type="datetimeFigureOut">
              <a:rPr lang="pt-BR" smtClean="0"/>
              <a:t>28/01/2014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7605-9DE8-4EAE-ACED-A8CFC78AF62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2273-3E8F-43E9-9085-10F69729614B}" type="datetimeFigureOut">
              <a:rPr lang="pt-BR" smtClean="0"/>
              <a:t>28/01/2014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7605-9DE8-4EAE-ACED-A8CFC78AF62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2273-3E8F-43E9-9085-10F69729614B}" type="datetimeFigureOut">
              <a:rPr lang="pt-BR" smtClean="0"/>
              <a:t>28/01/2014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7605-9DE8-4EAE-ACED-A8CFC78AF62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2273-3E8F-43E9-9085-10F69729614B}" type="datetimeFigureOut">
              <a:rPr lang="pt-BR" smtClean="0"/>
              <a:t>28/01/2014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7605-9DE8-4EAE-ACED-A8CFC78AF62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2273-3E8F-43E9-9085-10F69729614B}" type="datetimeFigureOut">
              <a:rPr lang="pt-BR" smtClean="0"/>
              <a:t>28/01/2014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7605-9DE8-4EAE-ACED-A8CFC78AF62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2273-3E8F-43E9-9085-10F69729614B}" type="datetimeFigureOut">
              <a:rPr lang="pt-BR" smtClean="0"/>
              <a:t>28/01/2014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7605-9DE8-4EAE-ACED-A8CFC78AF62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2273-3E8F-43E9-9085-10F69729614B}" type="datetimeFigureOut">
              <a:rPr lang="pt-BR" smtClean="0"/>
              <a:t>28/01/2014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7605-9DE8-4EAE-ACED-A8CFC78AF62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72273-3E8F-43E9-9085-10F69729614B}" type="datetimeFigureOut">
              <a:rPr lang="pt-BR" smtClean="0"/>
              <a:t>28/01/2014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27605-9DE8-4EAE-ACED-A8CFC78AF62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764705"/>
            <a:ext cx="7772400" cy="1296144"/>
          </a:xfrm>
        </p:spPr>
        <p:txBody>
          <a:bodyPr/>
          <a:lstStyle/>
          <a:p>
            <a:r>
              <a:rPr lang="pt-BR" dirty="0" smtClean="0"/>
              <a:t>PLANEJAMENTO E GESTÃO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941168"/>
            <a:ext cx="6400800" cy="1752600"/>
          </a:xfrm>
        </p:spPr>
        <p:txBody>
          <a:bodyPr/>
          <a:lstStyle/>
          <a:p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Renato De </a:t>
            </a:r>
            <a:r>
              <a:rPr lang="pt-BR" dirty="0" err="1" smtClean="0">
                <a:solidFill>
                  <a:schemeClr val="tx2">
                    <a:lumMod val="50000"/>
                  </a:schemeClr>
                </a:solidFill>
              </a:rPr>
              <a:t>Marchi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204864"/>
            <a:ext cx="1854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722511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TRABALHO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600" y="1700808"/>
            <a:ext cx="7560840" cy="4680520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Pode significar tanto a atividade do trabalhador, como o produto dessa atividade  e,  principalmente,  que  o  trabalho  teria  dois  sentidos:  uma  expressão </a:t>
            </a:r>
          </a:p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negativa, como alienação, e outra com o sentido de atividade vital</a:t>
            </a: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722511"/>
          </a:xfrm>
        </p:spPr>
        <p:txBody>
          <a:bodyPr>
            <a:normAutofit/>
          </a:bodyPr>
          <a:lstStyle/>
          <a:p>
            <a:r>
              <a:rPr lang="pt-BR" sz="3200" dirty="0" smtClean="0"/>
              <a:t>Trabalho como Alienação - MARX 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560840" cy="468052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próprio trabalhador torna-se mercadoria</a:t>
            </a:r>
          </a:p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Marx define o primeiro nível de alienação: </a:t>
            </a:r>
          </a:p>
          <a:p>
            <a:pPr algn="l">
              <a:lnSpc>
                <a:spcPct val="200000"/>
              </a:lnSpc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 alienação do trabalhador em seu objeto –  quanto  mais  o  trabalhador  produz,  mais  valor  ele  cria  e  menos  ele  passa a valer</a:t>
            </a: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560840" cy="468052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rabalho exterior ao trabalhador</a:t>
            </a:r>
          </a:p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Marx demarca outro nível de alienação:  </a:t>
            </a:r>
          </a:p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a  alienação  com  o  processo  de  produção.  </a:t>
            </a:r>
          </a:p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O  trabalho  aparece  como forçado,  não  para  satisfazer necessidades  diretas,  mas  como  meio  para  suprir outras necessidades</a:t>
            </a: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722511"/>
          </a:xfrm>
        </p:spPr>
        <p:txBody>
          <a:bodyPr>
            <a:normAutofit/>
          </a:bodyPr>
          <a:lstStyle/>
          <a:p>
            <a:r>
              <a:rPr lang="pt-BR" sz="3200" dirty="0" smtClean="0"/>
              <a:t>Trabalho como Alienação - MARX 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7560840" cy="4680520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Um terceiro nível de determinação é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alienação do próprio ser humano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,  do  ser  genérico</a:t>
            </a:r>
          </a:p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O  trabalhador  perde  o  “humano”  ao  trabalhar  somente  para sobreviver, para manter a existência – de modo que se torna igual aos animais ao abdicar de sua atividade vital consciente</a:t>
            </a: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722511"/>
          </a:xfrm>
        </p:spPr>
        <p:txBody>
          <a:bodyPr>
            <a:normAutofit/>
          </a:bodyPr>
          <a:lstStyle/>
          <a:p>
            <a:r>
              <a:rPr lang="pt-BR" sz="3200" dirty="0" smtClean="0"/>
              <a:t>Trabalho como Alienação - MARX 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Do processo de alienação no trabalho exposto nos Manuscritos de 1844, ainda há um quarto nível de manifestação da alienação: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homem acaba alienado dos outros homens</a:t>
            </a:r>
          </a:p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Os homens não se relacionam mais como sujeitos, apenas </a:t>
            </a:r>
          </a:p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como trabalhadores; o homem estranho ao próprio homem</a:t>
            </a: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722511"/>
          </a:xfrm>
        </p:spPr>
        <p:txBody>
          <a:bodyPr>
            <a:normAutofit/>
          </a:bodyPr>
          <a:lstStyle/>
          <a:p>
            <a:r>
              <a:rPr lang="pt-BR" sz="3200" dirty="0" smtClean="0"/>
              <a:t>Trabalho como Alienação - MARX </a:t>
            </a:r>
            <a:endParaRPr lang="pt-BR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722511"/>
          </a:xfrm>
        </p:spPr>
        <p:txBody>
          <a:bodyPr>
            <a:normAutofit/>
          </a:bodyPr>
          <a:lstStyle/>
          <a:p>
            <a:r>
              <a:rPr lang="pt-BR" sz="3200" dirty="0" smtClean="0"/>
              <a:t>DIVISÃO DO TRABALHO E ALIENAÇÃO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7560840" cy="4680520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A divisão do trabalho acaba dor dividir o próprio ser humano, que já não pode  desenvolver-se  como  ser  inteiro,  mas  que  vale  mais  pela  capacidade  de repetição e especialização em determinada parte do processo produtivo  </a:t>
            </a: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722511"/>
          </a:xfrm>
        </p:spPr>
        <p:txBody>
          <a:bodyPr>
            <a:normAutofit/>
          </a:bodyPr>
          <a:lstStyle/>
          <a:p>
            <a:r>
              <a:rPr lang="pt-BR" sz="3200" dirty="0" smtClean="0"/>
              <a:t>VIGOTSKI, 1930, p.3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560840" cy="4680520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Em  um  extremo  da  sociedade  encontramos  a  divisão  [alienação]  entre  o  trabalho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intelectual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 e o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, a separação entre a cidade e o campo, a exploração implacável do trabalho de crianças e mulheres, a pobreza e impossibilidade de um desenvolvimento livre e </a:t>
            </a:r>
            <a:r>
              <a:rPr lang="pt-BR" sz="2400" dirty="0" err="1" smtClean="0">
                <a:solidFill>
                  <a:schemeClr val="accent2">
                    <a:lumMod val="50000"/>
                  </a:schemeClr>
                </a:solidFill>
              </a:rPr>
              <a:t>omnilateral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 do pleno potencial; e no outro extremo, folga e ostentação </a:t>
            </a: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722511"/>
          </a:xfrm>
        </p:spPr>
        <p:txBody>
          <a:bodyPr>
            <a:normAutofit/>
          </a:bodyPr>
          <a:lstStyle/>
          <a:p>
            <a:r>
              <a:rPr lang="pt-BR" sz="3200" dirty="0" smtClean="0"/>
              <a:t>Alienação no Trabalho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7560840" cy="4680520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E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sse “resultado” não é inerente  ao  trabalho  ou  a  produção  de  modo  geral,  mas  sim  às  formas capitalistas de divisão do trabalho, de industrialização, de divisão de classes, etc.</a:t>
            </a: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4" name="Picture 2" descr="D:\GESTÃO\MARX JIJEK\vigotsk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221088"/>
            <a:ext cx="1885950" cy="2419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722511"/>
          </a:xfrm>
        </p:spPr>
        <p:txBody>
          <a:bodyPr>
            <a:normAutofit/>
          </a:bodyPr>
          <a:lstStyle/>
          <a:p>
            <a:r>
              <a:rPr lang="pt-BR" sz="3200" dirty="0" smtClean="0"/>
              <a:t>Trabalho como Atividade Vital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6696744" cy="4824536"/>
          </a:xfrm>
        </p:spPr>
        <p:txBody>
          <a:bodyPr>
            <a:noAutofit/>
          </a:bodyPr>
          <a:lstStyle/>
          <a:p>
            <a:pPr algn="l">
              <a:lnSpc>
                <a:spcPct val="200000"/>
              </a:lnSpc>
            </a:pPr>
            <a:r>
              <a:rPr lang="pt-BR" sz="2200" dirty="0" smtClean="0">
                <a:solidFill>
                  <a:schemeClr val="accent2">
                    <a:lumMod val="50000"/>
                  </a:schemeClr>
                </a:solidFill>
              </a:rPr>
              <a:t>Antes  de  ser  alienação,  o  trabalho  é  atividade  que  confere  as características singulares do próprio homem </a:t>
            </a:r>
            <a:r>
              <a:rPr lang="pt-BR" sz="2200" dirty="0" err="1" smtClean="0">
                <a:solidFill>
                  <a:schemeClr val="accent2">
                    <a:lumMod val="50000"/>
                  </a:schemeClr>
                </a:solidFill>
              </a:rPr>
              <a:t>Engels</a:t>
            </a:r>
            <a:r>
              <a:rPr lang="pt-BR" sz="2200" dirty="0" smtClean="0">
                <a:solidFill>
                  <a:schemeClr val="accent2">
                    <a:lumMod val="50000"/>
                  </a:schemeClr>
                </a:solidFill>
              </a:rPr>
              <a:t> (1876) defende  a ideia: </a:t>
            </a:r>
          </a:p>
          <a:p>
            <a:pPr algn="l">
              <a:lnSpc>
                <a:spcPct val="200000"/>
              </a:lnSpc>
            </a:pPr>
            <a:r>
              <a:rPr lang="pt-BR" sz="2200" dirty="0" smtClean="0">
                <a:solidFill>
                  <a:schemeClr val="accent2">
                    <a:lumMod val="50000"/>
                  </a:schemeClr>
                </a:solidFill>
              </a:rPr>
              <a:t>“[O trabalho] É a condição básica e fundamental de toda a vida humana. Em tal grau  que,  até  certo  ponto,  podemos  afirmar  que  o  trabalho  criou  o  próprio  homem” (p.4)</a:t>
            </a:r>
            <a:endParaRPr lang="pt-BR" sz="2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098" name="Picture 2" descr="D:\GESTÃO\MARX JIJEK\enge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44824"/>
            <a:ext cx="1847850" cy="2466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722511"/>
          </a:xfrm>
        </p:spPr>
        <p:txBody>
          <a:bodyPr>
            <a:normAutofit/>
          </a:bodyPr>
          <a:lstStyle/>
          <a:p>
            <a:r>
              <a:rPr lang="pt-BR" sz="3200" dirty="0" smtClean="0"/>
              <a:t>Trabalho como evolução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992888" cy="46085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Da divisão das atividades do homem primitivo, que se valia da colaboração coletiva em atividades como a caça...</a:t>
            </a:r>
          </a:p>
          <a:p>
            <a:pPr algn="l"/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algn="l"/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... até a máxima divisão da  produção  que  visualizamos  hoje  no  processo  fabril,  o  trabalho  vem se transformando  na  relação  com  o  homem...  </a:t>
            </a:r>
          </a:p>
          <a:p>
            <a:pPr algn="l"/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–  ou  na  relação  do  homem  com  o trabalho</a:t>
            </a:r>
          </a:p>
          <a:p>
            <a:pPr algn="l"/>
            <a:endParaRPr lang="pt-B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O homem primitivo que no trabalho desenvolveu as ferramentas para ampliar  a  ação  de  seus  órgãos  sob  o  meio,  tem  na  sociedade  capitalista  se transformado ele mesmo em ferramenta, em máquina</a:t>
            </a: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722511"/>
          </a:xfrm>
        </p:spPr>
        <p:txBody>
          <a:bodyPr>
            <a:normAutofit/>
          </a:bodyPr>
          <a:lstStyle/>
          <a:p>
            <a:r>
              <a:rPr lang="pt-BR" sz="2800" dirty="0"/>
              <a:t>Processo de Trabalho e Eficiência Produtiva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7704856" cy="4176464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Com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o avanço da divisão do trabalho, a ocupação da maior parte daqueles que vivem do trabalho, isto é, da maioria da população, acaba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restringindo-se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a algumas operações extremamente simples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722511"/>
          </a:xfrm>
        </p:spPr>
        <p:txBody>
          <a:bodyPr>
            <a:normAutofit/>
          </a:bodyPr>
          <a:lstStyle/>
          <a:p>
            <a:r>
              <a:rPr lang="pt-BR" sz="3200" dirty="0" smtClean="0"/>
              <a:t>O CAPITAL - MARX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7560840" cy="4680520"/>
          </a:xfrm>
        </p:spPr>
        <p:txBody>
          <a:bodyPr>
            <a:normAutofit fontScale="92500"/>
          </a:bodyPr>
          <a:lstStyle/>
          <a:p>
            <a:pPr algn="l">
              <a:lnSpc>
                <a:spcPct val="150000"/>
              </a:lnSpc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Quando, há mais ou menos uns doze mil anos atrás, surgiu a sociedade de classes, ocorreu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a separação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entre trabalho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manual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e trabalho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intelectual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algn="l">
              <a:lnSpc>
                <a:spcPct val="150000"/>
              </a:lnSpc>
            </a:pPr>
            <a:endParaRPr lang="pt-B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>
              <a:lnSpc>
                <a:spcPct val="15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Nos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primeiro e segundo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parágrafos do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Capítulo XIV, do Livro 1, de O Capital, Marx diz que antes das sociedades de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classes, já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que cabeça e mão pertencem ao mesmo corpo, a atividade intelectual e a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atividade manual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pertenciam ao mesmo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indivíduo</a:t>
            </a: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992888" cy="4680520"/>
          </a:xfrm>
        </p:spPr>
        <p:txBody>
          <a:bodyPr>
            <a:normAutofit fontScale="85000" lnSpcReduction="10000"/>
          </a:bodyPr>
          <a:lstStyle/>
          <a:p>
            <a:pPr algn="l">
              <a:lnSpc>
                <a:spcPct val="200000"/>
              </a:lnSpc>
            </a:pPr>
            <a:r>
              <a:rPr lang="pt-BR" sz="2600" dirty="0">
                <a:solidFill>
                  <a:schemeClr val="accent2">
                    <a:lumMod val="50000"/>
                  </a:schemeClr>
                </a:solidFill>
              </a:rPr>
              <a:t>Depois, com a sociedade de classes, com </a:t>
            </a:r>
            <a:r>
              <a:rPr lang="pt-BR" sz="2600" dirty="0" smtClean="0">
                <a:solidFill>
                  <a:schemeClr val="accent2">
                    <a:lumMod val="50000"/>
                  </a:schemeClr>
                </a:solidFill>
              </a:rPr>
              <a:t>a exploração </a:t>
            </a:r>
            <a:r>
              <a:rPr lang="pt-BR" sz="2600" dirty="0">
                <a:solidFill>
                  <a:schemeClr val="accent2">
                    <a:lumMod val="50000"/>
                  </a:schemeClr>
                </a:solidFill>
              </a:rPr>
              <a:t>do homem pelo homem, quando, pela primeira vez, o trabalhador tem </a:t>
            </a:r>
            <a:r>
              <a:rPr lang="pt-BR" sz="2600" dirty="0" smtClean="0">
                <a:solidFill>
                  <a:schemeClr val="accent2">
                    <a:lumMod val="50000"/>
                  </a:schemeClr>
                </a:solidFill>
              </a:rPr>
              <a:t>que realizar </a:t>
            </a:r>
            <a:r>
              <a:rPr lang="pt-BR" sz="2600" dirty="0">
                <a:solidFill>
                  <a:schemeClr val="accent2">
                    <a:lumMod val="50000"/>
                  </a:schemeClr>
                </a:solidFill>
              </a:rPr>
              <a:t>no seu trabalho não aquilo de que ele necessita para sua vida, mas, ao </a:t>
            </a:r>
            <a:r>
              <a:rPr lang="pt-BR" sz="2600" dirty="0" smtClean="0">
                <a:solidFill>
                  <a:schemeClr val="accent2">
                    <a:lumMod val="50000"/>
                  </a:schemeClr>
                </a:solidFill>
              </a:rPr>
              <a:t>contrário, deve </a:t>
            </a:r>
            <a:r>
              <a:rPr lang="pt-BR" sz="2600" dirty="0">
                <a:solidFill>
                  <a:schemeClr val="accent2">
                    <a:lumMod val="50000"/>
                  </a:schemeClr>
                </a:solidFill>
              </a:rPr>
              <a:t>realizar o necessário ao enriquecimento da classe dominante (o que implica, </a:t>
            </a:r>
            <a:r>
              <a:rPr lang="pt-BR" sz="2600" dirty="0" smtClean="0">
                <a:solidFill>
                  <a:schemeClr val="accent2">
                    <a:lumMod val="50000"/>
                  </a:schemeClr>
                </a:solidFill>
              </a:rPr>
              <a:t>claro, também </a:t>
            </a:r>
            <a:r>
              <a:rPr lang="pt-BR" sz="2600" dirty="0">
                <a:solidFill>
                  <a:schemeClr val="accent2">
                    <a:lumMod val="50000"/>
                  </a:schemeClr>
                </a:solidFill>
              </a:rPr>
              <a:t>em produzir a sua própria miséria), ocorre a separação entre trabalho intelectual </a:t>
            </a:r>
            <a:r>
              <a:rPr lang="pt-BR" sz="2600" dirty="0" smtClean="0">
                <a:solidFill>
                  <a:schemeClr val="accent2">
                    <a:lumMod val="50000"/>
                  </a:schemeClr>
                </a:solidFill>
              </a:rPr>
              <a:t>e trabalho manual</a:t>
            </a:r>
            <a:endParaRPr lang="pt-BR" sz="26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722511"/>
          </a:xfrm>
        </p:spPr>
        <p:txBody>
          <a:bodyPr>
            <a:normAutofit/>
          </a:bodyPr>
          <a:lstStyle/>
          <a:p>
            <a:r>
              <a:rPr lang="pt-BR" sz="3200" dirty="0" smtClean="0"/>
              <a:t>O CAPITAL - MARX</a:t>
            </a:r>
            <a:endParaRPr lang="pt-BR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1556792"/>
            <a:ext cx="7920880" cy="4680520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200000"/>
              </a:lnSpc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O trabalho continua sendo o intercâmbio orgânico com a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natureza</a:t>
            </a:r>
          </a:p>
          <a:p>
            <a:pPr algn="l">
              <a:lnSpc>
                <a:spcPct val="200000"/>
              </a:lnSpc>
            </a:pP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Mas, agora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, com uma particularidade importante: ele está tirando da natureza não os meios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de produção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e subsistência de que o trabalhador precisa, mas os meios de produção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e subsistência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que irão fazer a riqueza da classe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dominante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(que é, concomitantemente,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a força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que oprime quem trabalha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) </a:t>
            </a:r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722511"/>
          </a:xfrm>
        </p:spPr>
        <p:txBody>
          <a:bodyPr>
            <a:normAutofit/>
          </a:bodyPr>
          <a:lstStyle/>
          <a:p>
            <a:r>
              <a:rPr lang="pt-BR" sz="3200" dirty="0" smtClean="0"/>
              <a:t>O CAPITAL - MARX</a:t>
            </a:r>
            <a:endParaRPr lang="pt-BR" sz="3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722511"/>
          </a:xfrm>
        </p:spPr>
        <p:txBody>
          <a:bodyPr>
            <a:normAutofit/>
          </a:bodyPr>
          <a:lstStyle/>
          <a:p>
            <a:r>
              <a:rPr lang="pt-BR" sz="3200" dirty="0" smtClean="0"/>
              <a:t>O CAPITAL - MARX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1988840"/>
            <a:ext cx="7560840" cy="4680520"/>
          </a:xfrm>
        </p:spPr>
        <p:txBody>
          <a:bodyPr/>
          <a:lstStyle/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Ou seja, o trabalhador tem de objetivar no seu trabalho não o que precisa, deseja e quer, mas aquilo que a classe dominante precisa</a:t>
            </a:r>
          </a:p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E a única forma que a classe dominante tem para impor sua vontade é a violência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920880" cy="4752528"/>
          </a:xfrm>
        </p:spPr>
        <p:txBody>
          <a:bodyPr>
            <a:normAutofit fontScale="85000" lnSpcReduction="10000"/>
          </a:bodyPr>
          <a:lstStyle/>
          <a:p>
            <a:pPr algn="l">
              <a:lnSpc>
                <a:spcPct val="200000"/>
              </a:lnSpc>
            </a:pPr>
            <a:r>
              <a:rPr lang="pt-BR" sz="2600" dirty="0">
                <a:solidFill>
                  <a:schemeClr val="accent2">
                    <a:lumMod val="50000"/>
                  </a:schemeClr>
                </a:solidFill>
              </a:rPr>
              <a:t>É claro que, na medida em que a história da sociedade de classes vai avançando, </a:t>
            </a:r>
            <a:r>
              <a:rPr lang="pt-BR" sz="2600" dirty="0" smtClean="0">
                <a:solidFill>
                  <a:schemeClr val="accent2">
                    <a:lumMod val="50000"/>
                  </a:schemeClr>
                </a:solidFill>
              </a:rPr>
              <a:t>assume novas </a:t>
            </a:r>
            <a:r>
              <a:rPr lang="pt-BR" sz="2600" dirty="0">
                <a:solidFill>
                  <a:schemeClr val="accent2">
                    <a:lumMod val="50000"/>
                  </a:schemeClr>
                </a:solidFill>
              </a:rPr>
              <a:t>formas históricas, a separação entre a atividade de comando e controle (o </a:t>
            </a:r>
            <a:r>
              <a:rPr lang="pt-BR" sz="2600" dirty="0" smtClean="0">
                <a:solidFill>
                  <a:schemeClr val="accent2">
                    <a:lumMod val="50000"/>
                  </a:schemeClr>
                </a:solidFill>
              </a:rPr>
              <a:t>trabalho intelectual</a:t>
            </a:r>
            <a:r>
              <a:rPr lang="pt-BR" sz="2600" dirty="0">
                <a:solidFill>
                  <a:schemeClr val="accent2">
                    <a:lumMod val="50000"/>
                  </a:schemeClr>
                </a:solidFill>
              </a:rPr>
              <a:t>) e o intercâmbio orgânico com a natureza (o trabalho manual</a:t>
            </a:r>
            <a:r>
              <a:rPr lang="pt-BR" sz="26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 algn="l">
              <a:lnSpc>
                <a:spcPct val="200000"/>
              </a:lnSpc>
            </a:pPr>
            <a:r>
              <a:rPr lang="pt-BR" sz="2600" dirty="0" smtClean="0">
                <a:solidFill>
                  <a:schemeClr val="accent2">
                    <a:lumMod val="50000"/>
                  </a:schemeClr>
                </a:solidFill>
              </a:rPr>
              <a:t>Ocorreu </a:t>
            </a:r>
            <a:r>
              <a:rPr lang="pt-BR" sz="2600" dirty="0">
                <a:solidFill>
                  <a:schemeClr val="accent2">
                    <a:lumMod val="50000"/>
                  </a:schemeClr>
                </a:solidFill>
              </a:rPr>
              <a:t>de </a:t>
            </a:r>
            <a:r>
              <a:rPr lang="pt-BR" sz="2600" dirty="0" smtClean="0">
                <a:solidFill>
                  <a:schemeClr val="accent2">
                    <a:lumMod val="50000"/>
                  </a:schemeClr>
                </a:solidFill>
              </a:rPr>
              <a:t>uma maneira </a:t>
            </a:r>
            <a:r>
              <a:rPr lang="pt-BR" sz="2600" dirty="0">
                <a:solidFill>
                  <a:schemeClr val="accent2">
                    <a:lumMod val="50000"/>
                  </a:schemeClr>
                </a:solidFill>
              </a:rPr>
              <a:t>em Roma; de outra, na Idade Média, e, ainda, de outra forma, no capitalismo sob </a:t>
            </a:r>
            <a:r>
              <a:rPr lang="pt-BR" sz="2600" dirty="0" smtClean="0">
                <a:solidFill>
                  <a:schemeClr val="accent2">
                    <a:lumMod val="50000"/>
                  </a:schemeClr>
                </a:solidFill>
              </a:rPr>
              <a:t>o período </a:t>
            </a:r>
            <a:r>
              <a:rPr lang="pt-BR" sz="2600" dirty="0">
                <a:solidFill>
                  <a:schemeClr val="accent2">
                    <a:lumMod val="50000"/>
                  </a:schemeClr>
                </a:solidFill>
              </a:rPr>
              <a:t>da acumulação </a:t>
            </a:r>
            <a:r>
              <a:rPr lang="pt-BR" sz="2600" dirty="0" smtClean="0">
                <a:solidFill>
                  <a:schemeClr val="accent2">
                    <a:lumMod val="50000"/>
                  </a:schemeClr>
                </a:solidFill>
              </a:rPr>
              <a:t>primitiva</a:t>
            </a:r>
            <a:endParaRPr lang="pt-BR" sz="26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722511"/>
          </a:xfrm>
        </p:spPr>
        <p:txBody>
          <a:bodyPr>
            <a:normAutofit/>
          </a:bodyPr>
          <a:lstStyle/>
          <a:p>
            <a:r>
              <a:rPr lang="pt-BR" sz="3200" dirty="0" smtClean="0"/>
              <a:t>O CAPITAL - MARX</a:t>
            </a:r>
            <a:endParaRPr lang="pt-BR" sz="3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1268760"/>
            <a:ext cx="8136904" cy="5256584"/>
          </a:xfrm>
        </p:spPr>
        <p:txBody>
          <a:bodyPr>
            <a:noAutofit/>
          </a:bodyPr>
          <a:lstStyle/>
          <a:p>
            <a:pPr algn="l">
              <a:lnSpc>
                <a:spcPct val="200000"/>
              </a:lnSpc>
            </a:pPr>
            <a:r>
              <a:rPr lang="pt-BR" sz="2000" dirty="0">
                <a:solidFill>
                  <a:schemeClr val="accent2">
                    <a:lumMod val="50000"/>
                  </a:schemeClr>
                </a:solidFill>
              </a:rPr>
              <a:t>Toda sociedade de classes é necessariamente composta pela classe </a:t>
            </a:r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</a:rPr>
              <a:t>dominante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</a:rPr>
              <a:t>pelos trabalhadores 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</a:rPr>
              <a:t>e pelos auxiliares da classe </a:t>
            </a:r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</a:rPr>
              <a:t>dominante</a:t>
            </a:r>
            <a:endParaRPr lang="pt-BR" sz="2000" dirty="0">
              <a:solidFill>
                <a:schemeClr val="accent2">
                  <a:lumMod val="50000"/>
                </a:schemeClr>
              </a:solidFill>
            </a:endParaRPr>
          </a:p>
          <a:p>
            <a:pPr algn="l">
              <a:lnSpc>
                <a:spcPct val="200000"/>
              </a:lnSpc>
            </a:pPr>
            <a:r>
              <a:rPr lang="pt-BR" sz="2000" dirty="0">
                <a:solidFill>
                  <a:schemeClr val="accent2">
                    <a:lumMod val="50000"/>
                  </a:schemeClr>
                </a:solidFill>
              </a:rPr>
              <a:t>O</a:t>
            </a:r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</a:rPr>
              <a:t>s 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</a:rPr>
              <a:t>assalariados primeiro entram na história, não como fonte de lucro para a </a:t>
            </a:r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</a:rPr>
              <a:t>classe dominante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</a:rPr>
              <a:t>, mas como um custo que a classe dominante tem que pagar para manter </a:t>
            </a:r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</a:rPr>
              <a:t>a estrutura 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</a:rPr>
              <a:t>administrativa e repressiva necessária para a exploração dos </a:t>
            </a:r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</a:rPr>
              <a:t>trabalhadores </a:t>
            </a:r>
          </a:p>
          <a:p>
            <a:pPr algn="l">
              <a:lnSpc>
                <a:spcPct val="200000"/>
              </a:lnSpc>
            </a:pPr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</a:rPr>
              <a:t>Essa camada 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</a:rPr>
              <a:t>de assalariados executa não o trabalho manual, mas o trabalho </a:t>
            </a:r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</a:rPr>
              <a:t>intelectual</a:t>
            </a:r>
            <a:endParaRPr lang="pt-BR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722511"/>
          </a:xfrm>
        </p:spPr>
        <p:txBody>
          <a:bodyPr>
            <a:normAutofit/>
          </a:bodyPr>
          <a:lstStyle/>
          <a:p>
            <a:r>
              <a:rPr lang="pt-BR" sz="3200" dirty="0" smtClean="0"/>
              <a:t>O CAPITAL - MARX</a:t>
            </a:r>
            <a:endParaRPr lang="pt-BR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560840" cy="5112568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A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ideia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de que é a atividade de </a:t>
            </a:r>
            <a:r>
              <a:rPr lang="pt-BR" sz="2400" u="sng" dirty="0" smtClean="0">
                <a:solidFill>
                  <a:schemeClr val="accent2">
                    <a:lumMod val="50000"/>
                  </a:schemeClr>
                </a:solidFill>
              </a:rPr>
              <a:t>planejamento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, a atividade de concepção e preparação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do trabalho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que produz riqueza -- e que o resto é o resto --, nada mais é do que a forma que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as classes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dominantes,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ao longo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da história, encontraram para justificar a exploração que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elas exercem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sobre o trabalho</a:t>
            </a:r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722511"/>
          </a:xfrm>
        </p:spPr>
        <p:txBody>
          <a:bodyPr>
            <a:normAutofit/>
          </a:bodyPr>
          <a:lstStyle/>
          <a:p>
            <a:r>
              <a:rPr lang="pt-BR" sz="3200" dirty="0" smtClean="0"/>
              <a:t>O CAPITAL - MARX</a:t>
            </a:r>
            <a:endParaRPr lang="pt-BR" sz="3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298377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pt-BR" sz="3200" dirty="0" smtClean="0"/>
              <a:t>PLANEJAMENTO E</a:t>
            </a:r>
            <a:br>
              <a:rPr lang="pt-BR" sz="3200" dirty="0" smtClean="0"/>
            </a:br>
            <a:r>
              <a:rPr lang="pt-BR" sz="3200" dirty="0" smtClean="0"/>
              <a:t> GESTÃO EM SAÚDE</a:t>
            </a:r>
            <a:endParaRPr lang="pt-BR" sz="3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722511"/>
          </a:xfrm>
        </p:spPr>
        <p:txBody>
          <a:bodyPr>
            <a:normAutofit/>
          </a:bodyPr>
          <a:lstStyle/>
          <a:p>
            <a:r>
              <a:rPr lang="pt-BR" sz="3200" dirty="0" smtClean="0"/>
              <a:t>PLANEJAMENTO EM SAÚDE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7560840" cy="4680520"/>
          </a:xfrm>
        </p:spPr>
        <p:txBody>
          <a:bodyPr>
            <a:normAutofit/>
          </a:bodyPr>
          <a:lstStyle/>
          <a:p>
            <a:pPr algn="l">
              <a:lnSpc>
                <a:spcPct val="250000"/>
              </a:lnSpc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Nos últimos anos, na literatura sobre gerenciamento e gestão de serviços de saúde, diferentes correntes que procuram produzir mudanças institucionais têm proposto diversas técnicas de intervenção nas organizações de saúde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8064896" cy="4752528"/>
          </a:xfrm>
        </p:spPr>
        <p:txBody>
          <a:bodyPr/>
          <a:lstStyle/>
          <a:p>
            <a:pPr algn="l">
              <a:lnSpc>
                <a:spcPct val="250000"/>
              </a:lnSpc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O pano de fundo comum é a crise financeira provocada pelos custos crescentes da assistência à saúde e a crescente perda de legitimidade dos serviços públicos como espaços que poderiam garantir eficácia e qualidade aos cuidados da saúde da população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611188" y="549275"/>
            <a:ext cx="7772400" cy="722313"/>
          </a:xfrm>
        </p:spPr>
        <p:txBody>
          <a:bodyPr>
            <a:normAutofit/>
          </a:bodyPr>
          <a:lstStyle/>
          <a:p>
            <a:r>
              <a:rPr lang="pt-BR" sz="3200" dirty="0" smtClean="0"/>
              <a:t>PLANEJAMENTO EM SAÚDE</a:t>
            </a:r>
            <a:endParaRPr lang="pt-BR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1988840"/>
            <a:ext cx="7560840" cy="4680520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O trabalhador não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tem nenhuma oportunidade para exercitar sua compreensão ou para exercer seu </a:t>
            </a:r>
          </a:p>
          <a:p>
            <a:pPr algn="l">
              <a:lnSpc>
                <a:spcPct val="200000"/>
              </a:lnSpc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espírito inventivo no sentido de encontrar meios para eliminar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dificuldades que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nunca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ocorrem</a:t>
            </a: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722511"/>
          </a:xfrm>
        </p:spPr>
        <p:txBody>
          <a:bodyPr>
            <a:normAutofit/>
          </a:bodyPr>
          <a:lstStyle/>
          <a:p>
            <a:r>
              <a:rPr lang="pt-BR" sz="2800" dirty="0"/>
              <a:t>Processo de Trabalho e Eficiência Produtiva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560840" cy="4680520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Anos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50, auge do racionalismo científico, para o qual o mundo seria melhor por efeito da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razão </a:t>
            </a:r>
          </a:p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O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desenvolvimentismo se espalha pela região: o Estado deveria dirigir os investimentos para as áreas estratégicas que, garantindo o crescimento econômico, garantiriam o progresso social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para todos</a:t>
            </a: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611188" y="549275"/>
            <a:ext cx="7772400" cy="722313"/>
          </a:xfrm>
        </p:spPr>
        <p:txBody>
          <a:bodyPr>
            <a:normAutofit/>
          </a:bodyPr>
          <a:lstStyle/>
          <a:p>
            <a:r>
              <a:rPr lang="pt-BR" sz="2800" dirty="0" smtClean="0"/>
              <a:t>PLANEJAMENTO EM SAÚDE NA AMÉRICA LATINA</a:t>
            </a:r>
            <a:endParaRPr lang="pt-BR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600" y="1844824"/>
            <a:ext cx="7560840" cy="4680520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200000"/>
              </a:lnSpc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O percurso histórico 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do planejamento como prática instrumental acompanhou as 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ideias 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hegemônicas de desenvolvimento 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econômico</a:t>
            </a:r>
          </a:p>
          <a:p>
            <a:pPr algn="l">
              <a:lnSpc>
                <a:spcPct val="200000"/>
              </a:lnSpc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algn="l">
              <a:lnSpc>
                <a:spcPct val="200000"/>
              </a:lnSpc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A saúde da 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população passou a ser considerada um fator de produtividade e os recursos de saúde 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a serem 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tratados do ponto de vista dos 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modelo de custo-benefício</a:t>
            </a:r>
            <a:endParaRPr lang="pt-BR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611188" y="549275"/>
            <a:ext cx="7772400" cy="722313"/>
          </a:xfrm>
        </p:spPr>
        <p:txBody>
          <a:bodyPr>
            <a:normAutofit/>
          </a:bodyPr>
          <a:lstStyle/>
          <a:p>
            <a:r>
              <a:rPr lang="pt-BR" sz="2800" dirty="0" smtClean="0"/>
              <a:t>PLANEJAMENTO EM SAÚDE NA AMÉRICA LATINA</a:t>
            </a:r>
            <a:endParaRPr lang="pt-BR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1700808"/>
            <a:ext cx="7560840" cy="4680520"/>
          </a:xfrm>
        </p:spPr>
        <p:txBody>
          <a:bodyPr>
            <a:normAutofit/>
          </a:bodyPr>
          <a:lstStyle/>
          <a:p>
            <a:pPr algn="l">
              <a:lnSpc>
                <a:spcPct val="22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MÉTODO NORMATIVO:</a:t>
            </a:r>
          </a:p>
          <a:p>
            <a:pPr algn="l">
              <a:lnSpc>
                <a:spcPct val="22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- separação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entre os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espaços técnico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e político, </a:t>
            </a:r>
            <a:endParaRPr lang="pt-B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>
              <a:lnSpc>
                <a:spcPct val="220000"/>
              </a:lnSpc>
              <a:buFontTx/>
              <a:buChar char="-"/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 ênfase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exagerada na alocação de recursos econômicos </a:t>
            </a:r>
          </a:p>
          <a:p>
            <a:pPr algn="l">
              <a:lnSpc>
                <a:spcPct val="22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pt-BR" sz="2400" dirty="0" err="1" smtClean="0">
                <a:solidFill>
                  <a:schemeClr val="accent2">
                    <a:lumMod val="50000"/>
                  </a:schemeClr>
                </a:solidFill>
              </a:rPr>
              <a:t>Rivera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, 1989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; Testa, 1993).</a:t>
            </a:r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611188" y="549275"/>
            <a:ext cx="7772400" cy="722313"/>
          </a:xfrm>
        </p:spPr>
        <p:txBody>
          <a:bodyPr>
            <a:normAutofit/>
          </a:bodyPr>
          <a:lstStyle/>
          <a:p>
            <a:r>
              <a:rPr lang="pt-BR" sz="2800" dirty="0" smtClean="0"/>
              <a:t>PLANEJAMENTO EM SAÚDE NA AMÉRICA LATINA</a:t>
            </a:r>
            <a:endParaRPr lang="pt-BR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992888" cy="4680520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O técnico, com seu saber, subsidiava linearmente a “melhor” decisão que os políticos se encarregavam de implementar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Essa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era, talvez, a linha de pensamento possível que melhor combinava com a expectativa sobre o Estado administrador, que zelava pelo bem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comum</a:t>
            </a: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(Testa, 1993)</a:t>
            </a: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611188" y="549275"/>
            <a:ext cx="7772400" cy="722313"/>
          </a:xfrm>
        </p:spPr>
        <p:txBody>
          <a:bodyPr>
            <a:normAutofit/>
          </a:bodyPr>
          <a:lstStyle/>
          <a:p>
            <a:r>
              <a:rPr lang="pt-BR" sz="2800" dirty="0" smtClean="0"/>
              <a:t>MÉTODO NORMATIVO</a:t>
            </a:r>
            <a:endParaRPr lang="pt-BR" sz="2800" dirty="0"/>
          </a:p>
        </p:txBody>
      </p:sp>
      <p:pic>
        <p:nvPicPr>
          <p:cNvPr id="5122" name="Picture 2" descr="D:\GESTÃO\MARX JIJEK\mario te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797152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722511"/>
          </a:xfrm>
        </p:spPr>
        <p:txBody>
          <a:bodyPr>
            <a:normAutofit/>
          </a:bodyPr>
          <a:lstStyle/>
          <a:p>
            <a:r>
              <a:rPr lang="pt-BR" sz="3200" dirty="0" smtClean="0"/>
              <a:t>PLANEJAMENTO ESTRATÉGICO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776864" cy="4680520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Governos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militares haviam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surgido em muitos países, a ilusão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do desenvolvimento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se desmanchava no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ar</a:t>
            </a:r>
          </a:p>
          <a:p>
            <a:pPr algn="l">
              <a:lnSpc>
                <a:spcPct val="200000"/>
              </a:lnSpc>
            </a:pP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Necessidade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de uma estratégia política, e as elaborações teóricas começaram a se debruçar sobre os problemas do planejamento para além da questão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técnica </a:t>
            </a: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704856" cy="4896544"/>
          </a:xfrm>
        </p:spPr>
        <p:txBody>
          <a:bodyPr>
            <a:normAutofit fontScale="92500"/>
          </a:bodyPr>
          <a:lstStyle/>
          <a:p>
            <a:pPr algn="l">
              <a:lnSpc>
                <a:spcPct val="200000"/>
              </a:lnSpc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Enquanto resultado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da monopolização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da gestão dos bens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por um corpo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de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especialistas socialmente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reconhecidos como os detentores exclusivos da competência necessária à produção ou reprodução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de um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corpus deliberadamente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organizado de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conhecimentos secretos (e portanto raros), a constituição de um campo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acompanha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a desapropriação objetiva daqueles que dele são excluídos e que se transformam por esta razão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em leigos</a:t>
            </a: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611188" y="549275"/>
            <a:ext cx="7772400" cy="722313"/>
          </a:xfrm>
        </p:spPr>
        <p:txBody>
          <a:bodyPr>
            <a:normAutofit/>
          </a:bodyPr>
          <a:lstStyle/>
          <a:p>
            <a:r>
              <a:rPr lang="pt-BR" sz="3200" dirty="0" smtClean="0"/>
              <a:t>PLANEJAMENTO ESTRATÉGICO</a:t>
            </a:r>
            <a:endParaRPr lang="pt-BR" sz="32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424936" cy="722511"/>
          </a:xfrm>
        </p:spPr>
        <p:txBody>
          <a:bodyPr>
            <a:noAutofit/>
          </a:bodyPr>
          <a:lstStyle/>
          <a:p>
            <a:r>
              <a:rPr lang="pt-BR" sz="3200" dirty="0" smtClean="0"/>
              <a:t>DOIS OLHARES SOBRE O PLANEJAMENTO EM SAÚDE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1700808"/>
            <a:ext cx="7848872" cy="4680520"/>
          </a:xfrm>
        </p:spPr>
        <p:txBody>
          <a:bodyPr>
            <a:normAutofit fontScale="92500"/>
          </a:bodyPr>
          <a:lstStyle/>
          <a:p>
            <a:pPr algn="l">
              <a:lnSpc>
                <a:spcPct val="200000"/>
              </a:lnSpc>
              <a:buFontTx/>
              <a:buChar char="-"/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o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dos que consideraram o planejamento como parte constituinte do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processo administrativo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(concepção instrumental), </a:t>
            </a:r>
            <a:endParaRPr lang="pt-B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>
              <a:lnSpc>
                <a:spcPct val="200000"/>
              </a:lnSpc>
              <a:buFontTx/>
              <a:buChar char="-"/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e o dos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que colocaram a planificação em saúde</a:t>
            </a:r>
          </a:p>
          <a:p>
            <a:pPr algn="l">
              <a:lnSpc>
                <a:spcPct val="200000"/>
              </a:lnSpc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como uma proposta historicamente mais recente que teria a pretensão de modificar as práticas em saúde de maneira abrangente (concepção política)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722511"/>
          </a:xfrm>
        </p:spPr>
        <p:txBody>
          <a:bodyPr>
            <a:normAutofit/>
          </a:bodyPr>
          <a:lstStyle/>
          <a:p>
            <a:r>
              <a:rPr lang="pt-BR" sz="3200" dirty="0" smtClean="0"/>
              <a:t>CRÍTICA AO PLANEJAMENTO NORMATIVO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992888" cy="4680520"/>
          </a:xfrm>
        </p:spPr>
        <p:txBody>
          <a:bodyPr>
            <a:normAutofit fontScale="85000" lnSpcReduction="10000"/>
          </a:bodyPr>
          <a:lstStyle/>
          <a:p>
            <a:pPr algn="l">
              <a:lnSpc>
                <a:spcPct val="200000"/>
              </a:lnSpc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Vários autores denunciam o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predomínio tecnocrático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pt-BR" sz="2400" dirty="0" err="1">
                <a:solidFill>
                  <a:schemeClr val="accent2">
                    <a:lumMod val="50000"/>
                  </a:schemeClr>
                </a:solidFill>
              </a:rPr>
              <a:t>administrativista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, na área de planejamento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Campos,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1989; </a:t>
            </a:r>
            <a:r>
              <a:rPr lang="pt-BR" sz="2400" dirty="0" err="1" smtClean="0">
                <a:solidFill>
                  <a:schemeClr val="accent2">
                    <a:lumMod val="50000"/>
                  </a:schemeClr>
                </a:solidFill>
              </a:rPr>
              <a:t>Chorny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, 1998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) </a:t>
            </a:r>
          </a:p>
          <a:p>
            <a:pPr algn="l">
              <a:lnSpc>
                <a:spcPct val="200000"/>
              </a:lnSpc>
            </a:pP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l">
              <a:lnSpc>
                <a:spcPct val="200000"/>
              </a:lnSpc>
            </a:pPr>
            <a:r>
              <a:rPr lang="pt-BR" sz="2400" dirty="0" err="1" smtClean="0">
                <a:solidFill>
                  <a:schemeClr val="accent2">
                    <a:lumMod val="50000"/>
                  </a:schemeClr>
                </a:solidFill>
              </a:rPr>
              <a:t>Chorny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defende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: Se </a:t>
            </a:r>
            <a:r>
              <a:rPr lang="pt-BR" sz="2400" dirty="0" err="1">
                <a:solidFill>
                  <a:schemeClr val="accent2">
                    <a:lumMod val="50000"/>
                  </a:schemeClr>
                </a:solidFill>
              </a:rPr>
              <a:t>puede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 afirmar, </a:t>
            </a:r>
            <a:r>
              <a:rPr lang="pt-BR" sz="2400" dirty="0" err="1">
                <a:solidFill>
                  <a:schemeClr val="accent2">
                    <a:lumMod val="50000"/>
                  </a:schemeClr>
                </a:solidFill>
              </a:rPr>
              <a:t>sin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 temor a cometer grandes </a:t>
            </a:r>
            <a:r>
              <a:rPr lang="pt-BR" sz="2400" dirty="0" err="1" smtClean="0">
                <a:solidFill>
                  <a:schemeClr val="accent2">
                    <a:lumMod val="50000"/>
                  </a:schemeClr>
                </a:solidFill>
              </a:rPr>
              <a:t>injusticias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, que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pt-BR" sz="2400" dirty="0" err="1">
                <a:solidFill>
                  <a:schemeClr val="accent2">
                    <a:lumMod val="50000"/>
                  </a:schemeClr>
                </a:solidFill>
              </a:rPr>
              <a:t>actualmente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pt-BR" sz="2400" dirty="0" err="1">
                <a:solidFill>
                  <a:schemeClr val="accent2">
                    <a:lumMod val="50000"/>
                  </a:schemeClr>
                </a:solidFill>
              </a:rPr>
              <a:t>gran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 parte de </a:t>
            </a:r>
            <a:r>
              <a:rPr lang="pt-BR" sz="2400" dirty="0" err="1">
                <a:solidFill>
                  <a:schemeClr val="accent2">
                    <a:lumMod val="50000"/>
                  </a:schemeClr>
                </a:solidFill>
              </a:rPr>
              <a:t>los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 modelos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de </a:t>
            </a:r>
            <a:r>
              <a:rPr lang="pt-BR" sz="2400" dirty="0" err="1" smtClean="0">
                <a:solidFill>
                  <a:schemeClr val="accent2">
                    <a:lumMod val="50000"/>
                  </a:schemeClr>
                </a:solidFill>
              </a:rPr>
              <a:t>planificación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accent2">
                    <a:lumMod val="50000"/>
                  </a:schemeClr>
                </a:solidFill>
              </a:rPr>
              <a:t>en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accent2">
                    <a:lumMod val="50000"/>
                  </a:schemeClr>
                </a:solidFill>
              </a:rPr>
              <a:t>el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 área de </a:t>
            </a:r>
            <a:r>
              <a:rPr lang="pt-BR" sz="2400" dirty="0" err="1">
                <a:solidFill>
                  <a:schemeClr val="accent2">
                    <a:lumMod val="50000"/>
                  </a:schemeClr>
                </a:solidFill>
              </a:rPr>
              <a:t>la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accent2">
                    <a:lumMod val="50000"/>
                  </a:schemeClr>
                </a:solidFill>
              </a:rPr>
              <a:t>salud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accent2">
                    <a:lumMod val="50000"/>
                  </a:schemeClr>
                </a:solidFill>
              </a:rPr>
              <a:t>son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 orientados por </a:t>
            </a:r>
            <a:r>
              <a:rPr lang="pt-BR" sz="2400" dirty="0" err="1">
                <a:solidFill>
                  <a:schemeClr val="accent2">
                    <a:lumMod val="50000"/>
                  </a:schemeClr>
                </a:solidFill>
              </a:rPr>
              <a:t>el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accent2">
                    <a:lumMod val="50000"/>
                  </a:schemeClr>
                </a:solidFill>
              </a:rPr>
              <a:t>simple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 y único objetivo de </a:t>
            </a:r>
            <a:r>
              <a:rPr lang="pt-BR" sz="2400" dirty="0" err="1">
                <a:solidFill>
                  <a:schemeClr val="accent2">
                    <a:lumMod val="50000"/>
                  </a:schemeClr>
                </a:solidFill>
              </a:rPr>
              <a:t>reducir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 gastos, privilegiando </a:t>
            </a:r>
            <a:r>
              <a:rPr lang="pt-BR" sz="2400" dirty="0" err="1">
                <a:solidFill>
                  <a:schemeClr val="accent2">
                    <a:lumMod val="50000"/>
                  </a:schemeClr>
                </a:solidFill>
              </a:rPr>
              <a:t>la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accent2">
                    <a:lumMod val="50000"/>
                  </a:schemeClr>
                </a:solidFill>
              </a:rPr>
              <a:t>racionalidad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 de </a:t>
            </a:r>
            <a:r>
              <a:rPr lang="pt-BR" sz="2400" dirty="0" err="1">
                <a:solidFill>
                  <a:schemeClr val="accent2">
                    <a:lumMod val="50000"/>
                  </a:schemeClr>
                </a:solidFill>
              </a:rPr>
              <a:t>los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BR" sz="2400" dirty="0" err="1" smtClean="0">
                <a:solidFill>
                  <a:schemeClr val="accent2">
                    <a:lumMod val="50000"/>
                  </a:schemeClr>
                </a:solidFill>
              </a:rPr>
              <a:t>medios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 sobre </a:t>
            </a:r>
            <a:r>
              <a:rPr lang="pt-BR" sz="2400" dirty="0" err="1">
                <a:solidFill>
                  <a:schemeClr val="accent2">
                    <a:lumMod val="50000"/>
                  </a:schemeClr>
                </a:solidFill>
              </a:rPr>
              <a:t>los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fines (</a:t>
            </a:r>
            <a:r>
              <a:rPr lang="pt-BR" sz="2400" dirty="0" err="1">
                <a:solidFill>
                  <a:schemeClr val="accent2">
                    <a:lumMod val="50000"/>
                  </a:schemeClr>
                </a:solidFill>
              </a:rPr>
              <a:t>Chorny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, 1998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722511"/>
          </a:xfrm>
        </p:spPr>
        <p:txBody>
          <a:bodyPr>
            <a:normAutofit/>
          </a:bodyPr>
          <a:lstStyle/>
          <a:p>
            <a:r>
              <a:rPr lang="pt-BR" sz="3200" dirty="0" smtClean="0"/>
              <a:t>QUESTÕES CONCEITUAIS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8064896" cy="4680520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Os limites impostos são avanço do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projeto Reformista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e democratizante na saúde, aliados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à Chamada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crise do socialismo real, sem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dúvida vem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colocando diversos desafios quer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aos </a:t>
            </a:r>
            <a:r>
              <a:rPr lang="pt-BR" sz="2400" dirty="0" err="1" smtClean="0">
                <a:solidFill>
                  <a:schemeClr val="accent2">
                    <a:lumMod val="50000"/>
                  </a:schemeClr>
                </a:solidFill>
              </a:rPr>
              <a:t>policy-makers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, quer ao espaço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propriamente acadêmico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de produção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técnico-científica</a:t>
            </a: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43608" y="1700808"/>
            <a:ext cx="7560840" cy="4680520"/>
          </a:xfrm>
        </p:spPr>
        <p:txBody>
          <a:bodyPr>
            <a:normAutofit/>
          </a:bodyPr>
          <a:lstStyle/>
          <a:p>
            <a:pPr algn="l">
              <a:lnSpc>
                <a:spcPct val="25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Não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obstante as conquistas populares e democráticas no plano jurídico-institucional, a qualidade e o acesso aos serviços de saúde, bem como as condições sanitárias da população, apresentam um desempenho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negativo</a:t>
            </a: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611188" y="549275"/>
            <a:ext cx="7772400" cy="722313"/>
          </a:xfrm>
        </p:spPr>
        <p:txBody>
          <a:bodyPr>
            <a:normAutofit/>
          </a:bodyPr>
          <a:lstStyle/>
          <a:p>
            <a:r>
              <a:rPr lang="pt-BR" sz="3200" dirty="0" smtClean="0"/>
              <a:t>QUESTÕES CONCEITUAIS</a:t>
            </a:r>
            <a:endParaRPr lang="pt-BR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560840" cy="4680520"/>
          </a:xfrm>
        </p:spPr>
        <p:txBody>
          <a:bodyPr/>
          <a:lstStyle/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Em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toda sociedade evoluída e civilizada, este é o estado </a:t>
            </a:r>
          </a:p>
          <a:p>
            <a:pPr algn="l">
              <a:lnSpc>
                <a:spcPct val="200000"/>
              </a:lnSpc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em que inevitavelmente caem os trabalhadores pobres – isto é, a grande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 massa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da população...( SMITH, 1983, p. 213-214 ).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722511"/>
          </a:xfrm>
        </p:spPr>
        <p:txBody>
          <a:bodyPr>
            <a:normAutofit/>
          </a:bodyPr>
          <a:lstStyle/>
          <a:p>
            <a:r>
              <a:rPr lang="pt-BR" sz="2800" dirty="0"/>
              <a:t>Processo de Trabalho e Eficiência Produtiva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1412776"/>
            <a:ext cx="7776864" cy="5040560"/>
          </a:xfrm>
        </p:spPr>
        <p:txBody>
          <a:bodyPr>
            <a:normAutofit fontScale="47500" lnSpcReduction="20000"/>
          </a:bodyPr>
          <a:lstStyle/>
          <a:p>
            <a:pPr algn="l">
              <a:lnSpc>
                <a:spcPct val="210000"/>
              </a:lnSpc>
            </a:pPr>
            <a:r>
              <a:rPr lang="pt-BR" sz="4200" dirty="0">
                <a:solidFill>
                  <a:schemeClr val="accent2">
                    <a:lumMod val="50000"/>
                  </a:schemeClr>
                </a:solidFill>
              </a:rPr>
              <a:t>No caso, o Estado é visto como um simples instrumento do capital</a:t>
            </a:r>
          </a:p>
          <a:p>
            <a:pPr algn="l">
              <a:lnSpc>
                <a:spcPct val="210000"/>
              </a:lnSpc>
            </a:pPr>
            <a:r>
              <a:rPr lang="pt-BR" sz="4200" dirty="0" smtClean="0">
                <a:solidFill>
                  <a:schemeClr val="accent2">
                    <a:lumMod val="50000"/>
                  </a:schemeClr>
                </a:solidFill>
              </a:rPr>
              <a:t>para </a:t>
            </a:r>
            <a:r>
              <a:rPr lang="pt-BR" sz="4200" dirty="0">
                <a:solidFill>
                  <a:schemeClr val="accent2">
                    <a:lumMod val="50000"/>
                  </a:schemeClr>
                </a:solidFill>
              </a:rPr>
              <a:t>o exercício da dominação dos trabalhadores.</a:t>
            </a:r>
          </a:p>
          <a:p>
            <a:pPr algn="l">
              <a:lnSpc>
                <a:spcPct val="210000"/>
              </a:lnSpc>
            </a:pPr>
            <a:r>
              <a:rPr lang="pt-BR" sz="4200" dirty="0">
                <a:solidFill>
                  <a:schemeClr val="accent2">
                    <a:lumMod val="50000"/>
                  </a:schemeClr>
                </a:solidFill>
              </a:rPr>
              <a:t>Concede-se ao nível político e ao Estado uma autonomia </a:t>
            </a:r>
            <a:r>
              <a:rPr lang="pt-BR" sz="4200" dirty="0" err="1">
                <a:solidFill>
                  <a:schemeClr val="accent2">
                    <a:lumMod val="50000"/>
                  </a:schemeClr>
                </a:solidFill>
              </a:rPr>
              <a:t>relativa—autonomia</a:t>
            </a:r>
            <a:r>
              <a:rPr lang="pt-BR" sz="42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pt-BR" sz="4200" dirty="0" smtClean="0">
                <a:solidFill>
                  <a:schemeClr val="accent2">
                    <a:lumMod val="50000"/>
                  </a:schemeClr>
                </a:solidFill>
              </a:rPr>
              <a:t>apesar da </a:t>
            </a:r>
            <a:r>
              <a:rPr lang="pt-BR" sz="4200" dirty="0">
                <a:solidFill>
                  <a:schemeClr val="accent2">
                    <a:lumMod val="50000"/>
                  </a:schemeClr>
                </a:solidFill>
              </a:rPr>
              <a:t>determinação econômica, mas que, na verdade, mostra-se insuficiente para explicar certas conquistas em termos de direitos </a:t>
            </a:r>
            <a:r>
              <a:rPr lang="pt-BR" sz="4200" dirty="0" smtClean="0">
                <a:solidFill>
                  <a:schemeClr val="accent2">
                    <a:lumMod val="50000"/>
                  </a:schemeClr>
                </a:solidFill>
              </a:rPr>
              <a:t>sociais.</a:t>
            </a:r>
            <a:endParaRPr lang="pt-BR" sz="4200" dirty="0">
              <a:solidFill>
                <a:schemeClr val="accent2">
                  <a:lumMod val="50000"/>
                </a:schemeClr>
              </a:solidFill>
            </a:endParaRPr>
          </a:p>
          <a:p>
            <a:pPr algn="l">
              <a:lnSpc>
                <a:spcPct val="210000"/>
              </a:lnSpc>
            </a:pPr>
            <a:r>
              <a:rPr lang="pt-BR" sz="4200" dirty="0">
                <a:solidFill>
                  <a:schemeClr val="accent2">
                    <a:lumMod val="50000"/>
                  </a:schemeClr>
                </a:solidFill>
              </a:rPr>
              <a:t>Como </a:t>
            </a:r>
            <a:r>
              <a:rPr lang="pt-BR" sz="4200" dirty="0" smtClean="0">
                <a:solidFill>
                  <a:schemeClr val="accent2">
                    <a:lumMod val="50000"/>
                  </a:schemeClr>
                </a:solidFill>
              </a:rPr>
              <a:t>explicar a </a:t>
            </a:r>
            <a:r>
              <a:rPr lang="pt-BR" sz="4200" dirty="0">
                <a:solidFill>
                  <a:schemeClr val="accent2">
                    <a:lumMod val="50000"/>
                  </a:schemeClr>
                </a:solidFill>
              </a:rPr>
              <a:t>política social, em seu desdobramento e importância para os países de capitalismo em crescimento?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722313"/>
          </a:xfrm>
        </p:spPr>
        <p:txBody>
          <a:bodyPr>
            <a:normAutofit/>
          </a:bodyPr>
          <a:lstStyle/>
          <a:p>
            <a:r>
              <a:rPr lang="pt-BR" sz="3200" dirty="0" smtClean="0"/>
              <a:t>QUESTÕES CONCEITUAIS</a:t>
            </a:r>
            <a:endParaRPr lang="pt-BR" sz="32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794519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EXPERIÊNCIA SOVIÉTICA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1916832"/>
            <a:ext cx="7704856" cy="4608512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A primeira proposta de planejamento social surge sob forma de um plano setorial na URSS quando, em 1918, é elaborado o primeiro Plano Nacional de Eletrificação.</a:t>
            </a:r>
          </a:p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Após uma década de governo socialista é elaborado o primeiro plano global: o Plano Quinquenal (1928 a 1932)</a:t>
            </a: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1700808"/>
            <a:ext cx="7920880" cy="4752528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Na sociedade socialista, com a instituição da propriedade social dos meios de produção, o plano vem para substituir os mercado como instrumento de alocação de recursos e distribuição de produtos e estabelecer justas proporções entre produção e consumo, oferta e demanda e entre os vários ramos da economia, com o propósito de satisfazer as necessidades de todos os membros dessas sociedades (</a:t>
            </a:r>
            <a:r>
              <a:rPr lang="pt-BR" sz="2400" dirty="0" err="1" smtClean="0">
                <a:solidFill>
                  <a:schemeClr val="accent2">
                    <a:lumMod val="50000"/>
                  </a:schemeClr>
                </a:solidFill>
              </a:rPr>
              <a:t>Giordani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, 1974)</a:t>
            </a: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755650" y="692150"/>
            <a:ext cx="7772400" cy="722313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EXPERIÊNCIA SOVIÉTICA</a:t>
            </a:r>
            <a:endParaRPr lang="pt-BR" sz="32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722511"/>
          </a:xfrm>
        </p:spPr>
        <p:txBody>
          <a:bodyPr>
            <a:normAutofit fontScale="90000"/>
          </a:bodyPr>
          <a:lstStyle/>
          <a:p>
            <a:r>
              <a:rPr lang="pt-BR" sz="3200" dirty="0" smtClean="0"/>
              <a:t>GRANDE DEPRESSÃO (AN0S 30)</a:t>
            </a:r>
            <a:br>
              <a:rPr lang="pt-BR" sz="3200" dirty="0" smtClean="0"/>
            </a:br>
            <a:r>
              <a:rPr lang="pt-BR" sz="3200" dirty="0" smtClean="0"/>
              <a:t> PAÍSES CAPITALISTAS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704856" cy="4536504"/>
          </a:xfrm>
        </p:spPr>
        <p:txBody>
          <a:bodyPr>
            <a:normAutofit/>
          </a:bodyPr>
          <a:lstStyle/>
          <a:p>
            <a:pPr algn="l">
              <a:lnSpc>
                <a:spcPct val="25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A sociedade capitalista baseada nas “livres leis de mercado” no </a:t>
            </a:r>
            <a:r>
              <a:rPr lang="pt-BR" sz="2400" dirty="0" err="1" smtClean="0">
                <a:solidFill>
                  <a:schemeClr val="accent2">
                    <a:lumMod val="50000"/>
                  </a:schemeClr>
                </a:solidFill>
              </a:rPr>
              <a:t>laissez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BR" sz="2400" dirty="0" err="1" smtClean="0">
                <a:solidFill>
                  <a:schemeClr val="accent2">
                    <a:lumMod val="50000"/>
                  </a:schemeClr>
                </a:solidFill>
              </a:rPr>
              <a:t>faire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, o planejamento econômico e social é admitido após a crise econômica mundial dos anos 30.</a:t>
            </a:r>
          </a:p>
          <a:p>
            <a:pPr algn="l">
              <a:lnSpc>
                <a:spcPct val="25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			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SEABISCUIT</a:t>
            </a:r>
            <a:endParaRPr lang="pt-BR" sz="24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lnSpc>
                <a:spcPct val="250000"/>
              </a:lnSpc>
            </a:pP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722511"/>
          </a:xfrm>
        </p:spPr>
        <p:txBody>
          <a:bodyPr>
            <a:normAutofit/>
          </a:bodyPr>
          <a:lstStyle/>
          <a:p>
            <a:r>
              <a:rPr lang="pt-BR" sz="3200" dirty="0" smtClean="0"/>
              <a:t>PÓS-GUERRA (1945)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7992888" cy="4824536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60000"/>
              </a:lnSpc>
            </a:pPr>
            <a:r>
              <a:rPr lang="pt-BR" sz="2600" dirty="0" smtClean="0">
                <a:solidFill>
                  <a:schemeClr val="accent2">
                    <a:lumMod val="50000"/>
                  </a:schemeClr>
                </a:solidFill>
              </a:rPr>
              <a:t>Keynes propõe o planejamento estatal, visando o crescimento econômico responsável, gerando emprego e melhores condições de vida. </a:t>
            </a:r>
          </a:p>
          <a:p>
            <a:pPr algn="l">
              <a:lnSpc>
                <a:spcPct val="160000"/>
              </a:lnSpc>
            </a:pPr>
            <a:endParaRPr lang="pt-BR" sz="2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>
              <a:lnSpc>
                <a:spcPct val="160000"/>
              </a:lnSpc>
            </a:pPr>
            <a:r>
              <a:rPr lang="pt-BR" sz="2600" dirty="0" smtClean="0">
                <a:solidFill>
                  <a:schemeClr val="accent2">
                    <a:lumMod val="50000"/>
                  </a:schemeClr>
                </a:solidFill>
              </a:rPr>
              <a:t>Formulações assumidas na Europa principalmente após a Segunda Guerra Mundial. </a:t>
            </a:r>
          </a:p>
          <a:p>
            <a:pPr algn="l">
              <a:lnSpc>
                <a:spcPct val="160000"/>
              </a:lnSpc>
            </a:pPr>
            <a:endParaRPr lang="pt-BR" sz="2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>
              <a:lnSpc>
                <a:spcPct val="160000"/>
              </a:lnSpc>
            </a:pPr>
            <a:r>
              <a:rPr lang="pt-BR" sz="2600" dirty="0" smtClean="0">
                <a:solidFill>
                  <a:schemeClr val="accent2">
                    <a:lumMod val="50000"/>
                  </a:schemeClr>
                </a:solidFill>
              </a:rPr>
              <a:t>Os primeiros planos são feitos em 1948 pelas nações europeias participantes do Programa de Recuperação Europeia ou Plano Marshall.</a:t>
            </a:r>
          </a:p>
          <a:p>
            <a:pPr algn="l">
              <a:lnSpc>
                <a:spcPct val="160000"/>
              </a:lnSpc>
            </a:pPr>
            <a:r>
              <a:rPr lang="pt-BR" sz="2600" dirty="0" smtClean="0">
                <a:solidFill>
                  <a:schemeClr val="accent2">
                    <a:lumMod val="50000"/>
                  </a:schemeClr>
                </a:solidFill>
              </a:rPr>
              <a:t>Planos de quatro anos, objetivando ordenar a produção e resolver a situação econômica e política nas zonas devastadas.</a:t>
            </a:r>
          </a:p>
          <a:p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722511"/>
          </a:xfrm>
        </p:spPr>
        <p:txBody>
          <a:bodyPr>
            <a:normAutofit fontScale="90000"/>
          </a:bodyPr>
          <a:lstStyle/>
          <a:p>
            <a:r>
              <a:rPr lang="pt-BR" sz="3200" dirty="0" smtClean="0"/>
              <a:t>EXPERIÊNCIA SOVIÉTICA – </a:t>
            </a:r>
            <a:br>
              <a:rPr lang="pt-BR" sz="3200" dirty="0" smtClean="0"/>
            </a:br>
            <a:r>
              <a:rPr lang="pt-BR" sz="3200" dirty="0" smtClean="0"/>
              <a:t>PLANEJAMENTO EM SAÚDE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1916832"/>
            <a:ext cx="7704856" cy="4536504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</a:pPr>
            <a:r>
              <a:rPr lang="pt-BR" sz="2000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</a:rPr>
              <a:t>lanos quinquenais em que o setor saúde era contemplado, particularmente na previsão da oferta de leitos hospitalares. Posteriormente, com a instalação da União Soviética (</a:t>
            </a:r>
            <a:r>
              <a:rPr lang="pt-BR" sz="2000" dirty="0" err="1" smtClean="0">
                <a:solidFill>
                  <a:schemeClr val="accent2">
                    <a:lumMod val="50000"/>
                  </a:schemeClr>
                </a:solidFill>
              </a:rPr>
              <a:t>ex-URSS</a:t>
            </a:r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</a:rPr>
              <a:t>), cada República Socialista tinha seu Ministério de Saúde e os planos locais procuravam se adequar ao plano geral nacional e às condições locais (</a:t>
            </a:r>
            <a:r>
              <a:rPr lang="pt-BR" sz="2000" dirty="0" err="1" smtClean="0">
                <a:solidFill>
                  <a:schemeClr val="accent2">
                    <a:lumMod val="50000"/>
                  </a:schemeClr>
                </a:solidFill>
              </a:rPr>
              <a:t>San</a:t>
            </a:r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</a:rPr>
              <a:t> Martín, 1968). </a:t>
            </a:r>
            <a:endParaRPr lang="pt-BR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43608" y="2060848"/>
            <a:ext cx="7704856" cy="4536504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O episódio histórico, correspondente à revolução bolchevique, que permitiu o planejamento ser experimentado em uma sociedade concreta foi, também, utilizado para confundi-lo com “comunismo”, “falta de liberdade” e “burocratização”.</a:t>
            </a: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755650" y="692150"/>
            <a:ext cx="7772400" cy="722313"/>
          </a:xfrm>
        </p:spPr>
        <p:txBody>
          <a:bodyPr>
            <a:normAutofit fontScale="90000"/>
          </a:bodyPr>
          <a:lstStyle/>
          <a:p>
            <a:r>
              <a:rPr lang="pt-BR" sz="3200" dirty="0" smtClean="0"/>
              <a:t>EXPERIÊNCIA SOVIÉTICA – </a:t>
            </a:r>
            <a:br>
              <a:rPr lang="pt-BR" sz="3200" dirty="0" smtClean="0"/>
            </a:br>
            <a:r>
              <a:rPr lang="pt-BR" sz="3200" dirty="0" smtClean="0"/>
              <a:t>PLANEJAMENTO EM SAÚDE</a:t>
            </a:r>
            <a:endParaRPr lang="pt-BR" sz="32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7704856" cy="4536504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Desse modo, no início do século XX o planejamento era visto pelos países capitalistas como algo demoníaco que precisava ser contido ou exorcizado. </a:t>
            </a:r>
          </a:p>
          <a:p>
            <a:pPr algn="l">
              <a:lnSpc>
                <a:spcPct val="200000"/>
              </a:lnSpc>
            </a:pP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Todavia, com a grande crise do capitalismo em 1929, mesmo defensores dessa ordem social passaram a justificar, nas décadas seguintes, a intervenção do Estado na economia. </a:t>
            </a: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755650" y="692150"/>
            <a:ext cx="7772400" cy="722313"/>
          </a:xfrm>
        </p:spPr>
        <p:txBody>
          <a:bodyPr>
            <a:normAutofit fontScale="90000"/>
          </a:bodyPr>
          <a:lstStyle/>
          <a:p>
            <a:r>
              <a:rPr lang="pt-BR" sz="3200" dirty="0" smtClean="0"/>
              <a:t>EXPERIÊNCIA SOVIÉTICA – </a:t>
            </a:r>
            <a:br>
              <a:rPr lang="pt-BR" sz="3200" dirty="0" smtClean="0"/>
            </a:br>
            <a:r>
              <a:rPr lang="pt-BR" sz="3200" dirty="0" smtClean="0"/>
              <a:t>PLANEJAMENTO EM SAÚDE</a:t>
            </a:r>
            <a:endParaRPr lang="pt-BR" sz="32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722511"/>
          </a:xfrm>
        </p:spPr>
        <p:txBody>
          <a:bodyPr>
            <a:normAutofit/>
          </a:bodyPr>
          <a:lstStyle/>
          <a:p>
            <a:r>
              <a:rPr lang="pt-BR" sz="3200" dirty="0" smtClean="0"/>
              <a:t>PLANIFICAÇÃO EUROPEIA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704856" cy="4536504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No âmbito social, foi elaborado na Inglaterra o famoso Plano </a:t>
            </a:r>
            <a:r>
              <a:rPr lang="pt-BR" sz="2400" dirty="0" err="1" smtClean="0">
                <a:solidFill>
                  <a:schemeClr val="accent2">
                    <a:lumMod val="50000"/>
                  </a:schemeClr>
                </a:solidFill>
              </a:rPr>
              <a:t>Beveridge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 (1943), uma das referências fundamentais para a criação do Serviço Nacional de Saúde naquele país em 1948. </a:t>
            </a:r>
          </a:p>
          <a:p>
            <a:pPr algn="l">
              <a:lnSpc>
                <a:spcPct val="200000"/>
              </a:lnSpc>
            </a:pP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E ao finalizar a segunda guerra mundial os Estados Unidos, tão resistentes ao planejamento, patrocinaram o Plano Marshall para a reconstrução europeia.</a:t>
            </a: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722511"/>
          </a:xfrm>
        </p:spPr>
        <p:txBody>
          <a:bodyPr>
            <a:normAutofit/>
          </a:bodyPr>
          <a:lstStyle/>
          <a:p>
            <a:r>
              <a:rPr lang="pt-BR" sz="3200" dirty="0" smtClean="0"/>
              <a:t>ITENS PARA PROXIMOS ENCONTROS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2060848"/>
            <a:ext cx="7704856" cy="4536504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PLANEJAMENTO NA AMERICA LATINA</a:t>
            </a:r>
          </a:p>
          <a:p>
            <a:pPr algn="l">
              <a:lnSpc>
                <a:spcPct val="150000"/>
              </a:lnSpc>
            </a:pP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PLANEJAMENTO NO BRASIL</a:t>
            </a:r>
          </a:p>
          <a:p>
            <a:pPr algn="l">
              <a:lnSpc>
                <a:spcPct val="150000"/>
              </a:lnSpc>
            </a:pP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PLANEJAMENTO NORMATIVO</a:t>
            </a:r>
          </a:p>
          <a:p>
            <a:pPr algn="l">
              <a:lnSpc>
                <a:spcPct val="150000"/>
              </a:lnSpc>
            </a:pP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PLANEJAMENTO ESTRAGÉGICO</a:t>
            </a:r>
          </a:p>
          <a:p>
            <a:pPr algn="l">
              <a:lnSpc>
                <a:spcPct val="150000"/>
              </a:lnSpc>
            </a:pP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PLANEJAMENTO ESTRATÉGICO SITUACIONAL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87824" y="1556792"/>
            <a:ext cx="5472608" cy="4896544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MARX</a:t>
            </a:r>
          </a:p>
          <a:p>
            <a:pPr algn="l">
              <a:lnSpc>
                <a:spcPct val="200000"/>
              </a:lnSpc>
            </a:pP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Uma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análise do conceito de trabalho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estranhado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mostra que, muito embora a propriedade privada pareça ser a razão, a causa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do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trabalho alienado, ela é, ao invés disso, sua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consequência.” </a:t>
            </a:r>
          </a:p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MARX, 1974, p. 116) </a:t>
            </a:r>
          </a:p>
          <a:p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722511"/>
          </a:xfrm>
        </p:spPr>
        <p:txBody>
          <a:bodyPr>
            <a:normAutofit/>
          </a:bodyPr>
          <a:lstStyle/>
          <a:p>
            <a:r>
              <a:rPr lang="pt-BR" sz="2800" dirty="0"/>
              <a:t>Processo de Trabalho e Eficiência Produtiva</a:t>
            </a:r>
          </a:p>
        </p:txBody>
      </p:sp>
      <p:pic>
        <p:nvPicPr>
          <p:cNvPr id="1026" name="Picture 2" descr="D:\GESTÃO\MARX JIJEK\MAR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2047875" cy="2238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C:\Users\Acer\Pictures\Italia\P616167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92696"/>
            <a:ext cx="7272808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3347864" y="6237312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800000"/>
                </a:solidFill>
              </a:rPr>
              <a:t>GRATO PELA </a:t>
            </a:r>
            <a:r>
              <a:rPr lang="pt-BR" b="1" smtClean="0">
                <a:solidFill>
                  <a:srgbClr val="800000"/>
                </a:solidFill>
              </a:rPr>
              <a:t>ATENÇÃO     renatodmarchi@gmail.com</a:t>
            </a:r>
            <a:endParaRPr lang="pt-BR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7560840" cy="4680520"/>
          </a:xfrm>
        </p:spPr>
        <p:txBody>
          <a:bodyPr/>
          <a:lstStyle/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Para Marx na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manufatura: ‘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a maquinaria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específica do período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da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manufatura é, desde logo, o próprio trabalhador coletivo, produto da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combinação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de muitos trabalhadores parciais’. (ibidem, p. 51).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722511"/>
          </a:xfrm>
        </p:spPr>
        <p:txBody>
          <a:bodyPr>
            <a:normAutofit/>
          </a:bodyPr>
          <a:lstStyle/>
          <a:p>
            <a:r>
              <a:rPr lang="pt-BR" sz="2800" dirty="0"/>
              <a:t>Processo de Trabalho e Eficiência Produtiva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722511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accent2">
                    <a:lumMod val="50000"/>
                  </a:schemeClr>
                </a:solidFill>
              </a:rPr>
              <a:t>URSS - </a:t>
            </a:r>
            <a:r>
              <a:rPr lang="pt-BR" sz="3200" dirty="0">
                <a:solidFill>
                  <a:schemeClr val="accent2">
                    <a:lumMod val="50000"/>
                  </a:schemeClr>
                </a:solidFill>
              </a:rPr>
              <a:t>março de 1924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8064896" cy="4968552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200000"/>
              </a:lnSpc>
            </a:pPr>
            <a:r>
              <a:rPr lang="pt-BR" sz="2600" dirty="0" smtClean="0">
                <a:solidFill>
                  <a:schemeClr val="accent2">
                    <a:lumMod val="50000"/>
                  </a:schemeClr>
                </a:solidFill>
              </a:rPr>
              <a:t>Esforço </a:t>
            </a:r>
            <a:r>
              <a:rPr lang="pt-BR" sz="2600" dirty="0">
                <a:solidFill>
                  <a:schemeClr val="accent2">
                    <a:lumMod val="50000"/>
                  </a:schemeClr>
                </a:solidFill>
              </a:rPr>
              <a:t>soviético em termos de racionalização do trabalho </a:t>
            </a:r>
            <a:r>
              <a:rPr lang="pt-BR" sz="2600" dirty="0" smtClean="0">
                <a:solidFill>
                  <a:schemeClr val="accent2">
                    <a:lumMod val="50000"/>
                  </a:schemeClr>
                </a:solidFill>
              </a:rPr>
              <a:t>humano </a:t>
            </a:r>
            <a:r>
              <a:rPr lang="pt-BR" sz="2600" dirty="0">
                <a:solidFill>
                  <a:schemeClr val="accent2">
                    <a:lumMod val="50000"/>
                  </a:schemeClr>
                </a:solidFill>
              </a:rPr>
              <a:t>durante os anos seguintes de rápida industrialização. (...) </a:t>
            </a:r>
            <a:r>
              <a:rPr lang="pt-BR" sz="2600" dirty="0" smtClean="0">
                <a:solidFill>
                  <a:schemeClr val="accent2">
                    <a:lumMod val="50000"/>
                  </a:schemeClr>
                </a:solidFill>
              </a:rPr>
              <a:t>a conferência </a:t>
            </a:r>
            <a:r>
              <a:rPr lang="pt-BR" sz="2600" dirty="0">
                <a:solidFill>
                  <a:schemeClr val="accent2">
                    <a:lumMod val="50000"/>
                  </a:schemeClr>
                </a:solidFill>
              </a:rPr>
              <a:t>atenuou a tensão que normalmente existe, em qualquer </a:t>
            </a:r>
            <a:r>
              <a:rPr lang="pt-BR" sz="2600" dirty="0" smtClean="0">
                <a:solidFill>
                  <a:schemeClr val="accent2">
                    <a:lumMod val="50000"/>
                  </a:schemeClr>
                </a:solidFill>
              </a:rPr>
              <a:t> economia</a:t>
            </a:r>
            <a:r>
              <a:rPr lang="pt-BR" sz="2600" dirty="0">
                <a:solidFill>
                  <a:schemeClr val="accent2">
                    <a:lumMod val="50000"/>
                  </a:schemeClr>
                </a:solidFill>
              </a:rPr>
              <a:t>, entre incrementar a eficiência humana, por um lado, e, por </a:t>
            </a:r>
            <a:r>
              <a:rPr lang="pt-BR" sz="2600" dirty="0" smtClean="0">
                <a:solidFill>
                  <a:schemeClr val="accent2">
                    <a:lumMod val="50000"/>
                  </a:schemeClr>
                </a:solidFill>
              </a:rPr>
              <a:t>outro</a:t>
            </a:r>
            <a:r>
              <a:rPr lang="pt-BR" sz="2600" dirty="0">
                <a:solidFill>
                  <a:schemeClr val="accent2">
                    <a:lumMod val="50000"/>
                  </a:schemeClr>
                </a:solidFill>
              </a:rPr>
              <a:t>, proteger a saúde e os interesses monetários do trabalhador individual. </a:t>
            </a:r>
            <a:endParaRPr lang="pt-BR" sz="2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>
              <a:lnSpc>
                <a:spcPct val="200000"/>
              </a:lnSpc>
            </a:pPr>
            <a:r>
              <a:rPr lang="pt-BR" sz="2600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pt-BR" sz="2600" dirty="0">
                <a:solidFill>
                  <a:schemeClr val="accent2">
                    <a:lumMod val="50000"/>
                  </a:schemeClr>
                </a:solidFill>
              </a:rPr>
              <a:t>BAILES, 1977, p. 392).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722511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SOCIALISMO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3212976"/>
            <a:ext cx="8136904" cy="4824536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Ficavam assim postas todas as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condições para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que a experiência socialista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nascente fosse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capturada pela armadilha do </a:t>
            </a:r>
            <a:r>
              <a:rPr lang="pt-BR" sz="2400" dirty="0" err="1">
                <a:solidFill>
                  <a:schemeClr val="accent2">
                    <a:lumMod val="50000"/>
                  </a:schemeClr>
                </a:solidFill>
              </a:rPr>
              <a:t>trade-off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 eficiência produtiva versus 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humanização do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trabalho. </a:t>
            </a:r>
          </a:p>
        </p:txBody>
      </p:sp>
      <p:pic>
        <p:nvPicPr>
          <p:cNvPr id="2050" name="Picture 2" descr="D:\GESTÃO\MARX JIJEK\UR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32656"/>
            <a:ext cx="2705100" cy="1685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722511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URSS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560840" cy="4680520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Esse movimento leva a que a elevada produtividade do trabalho possa ser alcançada (hipotética transição direta manufatura-socialismo) através de duas alternativas de interferência sobre o rendimento do homem enquanto instrumento de produção: a emulação socialista-revolucionária ou o mais aberto autoritarismo.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2545</Words>
  <Application>Microsoft Office PowerPoint</Application>
  <PresentationFormat>Apresentação na tela (4:3)</PresentationFormat>
  <Paragraphs>160</Paragraphs>
  <Slides>50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50</vt:i4>
      </vt:variant>
    </vt:vector>
  </HeadingPairs>
  <TitlesOfParts>
    <vt:vector size="51" baseType="lpstr">
      <vt:lpstr>Tema do Office</vt:lpstr>
      <vt:lpstr>PLANEJAMENTO E GESTÃO</vt:lpstr>
      <vt:lpstr>Processo de Trabalho e Eficiência Produtiva</vt:lpstr>
      <vt:lpstr>Processo de Trabalho e Eficiência Produtiva</vt:lpstr>
      <vt:lpstr>Processo de Trabalho e Eficiência Produtiva</vt:lpstr>
      <vt:lpstr>Processo de Trabalho e Eficiência Produtiva</vt:lpstr>
      <vt:lpstr>Processo de Trabalho e Eficiência Produtiva</vt:lpstr>
      <vt:lpstr>URSS - março de 1924 </vt:lpstr>
      <vt:lpstr>SOCIALISMO</vt:lpstr>
      <vt:lpstr>URSS</vt:lpstr>
      <vt:lpstr>TRABALHO</vt:lpstr>
      <vt:lpstr>Trabalho como Alienação - MARX </vt:lpstr>
      <vt:lpstr>Trabalho como Alienação - MARX </vt:lpstr>
      <vt:lpstr>Trabalho como Alienação - MARX </vt:lpstr>
      <vt:lpstr>Trabalho como Alienação - MARX </vt:lpstr>
      <vt:lpstr>DIVISÃO DO TRABALHO E ALIENAÇÃO</vt:lpstr>
      <vt:lpstr>VIGOTSKI, 1930, p.3</vt:lpstr>
      <vt:lpstr>Alienação no Trabalho</vt:lpstr>
      <vt:lpstr>Trabalho como Atividade Vital</vt:lpstr>
      <vt:lpstr>Trabalho como evolução</vt:lpstr>
      <vt:lpstr>O CAPITAL - MARX</vt:lpstr>
      <vt:lpstr>O CAPITAL - MARX</vt:lpstr>
      <vt:lpstr>O CAPITAL - MARX</vt:lpstr>
      <vt:lpstr>O CAPITAL - MARX</vt:lpstr>
      <vt:lpstr>O CAPITAL - MARX</vt:lpstr>
      <vt:lpstr>O CAPITAL - MARX</vt:lpstr>
      <vt:lpstr>O CAPITAL - MARX</vt:lpstr>
      <vt:lpstr>PLANEJAMENTO E  GESTÃO EM SAÚDE</vt:lpstr>
      <vt:lpstr>PLANEJAMENTO EM SAÚDE</vt:lpstr>
      <vt:lpstr>PLANEJAMENTO EM SAÚDE</vt:lpstr>
      <vt:lpstr>PLANEJAMENTO EM SAÚDE NA AMÉRICA LATINA</vt:lpstr>
      <vt:lpstr>PLANEJAMENTO EM SAÚDE NA AMÉRICA LATINA</vt:lpstr>
      <vt:lpstr>PLANEJAMENTO EM SAÚDE NA AMÉRICA LATINA</vt:lpstr>
      <vt:lpstr>MÉTODO NORMATIVO</vt:lpstr>
      <vt:lpstr>PLANEJAMENTO ESTRATÉGICO</vt:lpstr>
      <vt:lpstr>PLANEJAMENTO ESTRATÉGICO</vt:lpstr>
      <vt:lpstr>DOIS OLHARES SOBRE O PLANEJAMENTO EM SAÚDE</vt:lpstr>
      <vt:lpstr>CRÍTICA AO PLANEJAMENTO NORMATIVO</vt:lpstr>
      <vt:lpstr>QUESTÕES CONCEITUAIS</vt:lpstr>
      <vt:lpstr>QUESTÕES CONCEITUAIS</vt:lpstr>
      <vt:lpstr>QUESTÕES CONCEITUAIS</vt:lpstr>
      <vt:lpstr>EXPERIÊNCIA SOVIÉTICA</vt:lpstr>
      <vt:lpstr>EXPERIÊNCIA SOVIÉTICA</vt:lpstr>
      <vt:lpstr>GRANDE DEPRESSÃO (AN0S 30)  PAÍSES CAPITALISTAS</vt:lpstr>
      <vt:lpstr>PÓS-GUERRA (1945)</vt:lpstr>
      <vt:lpstr>EXPERIÊNCIA SOVIÉTICA –  PLANEJAMENTO EM SAÚDE</vt:lpstr>
      <vt:lpstr>EXPERIÊNCIA SOVIÉTICA –  PLANEJAMENTO EM SAÚDE</vt:lpstr>
      <vt:lpstr>EXPERIÊNCIA SOVIÉTICA –  PLANEJAMENTO EM SAÚDE</vt:lpstr>
      <vt:lpstr>PLANIFICAÇÃO EUROPEIA</vt:lpstr>
      <vt:lpstr>ITENS PARA PROXIMOS ENCONTROS</vt:lpstr>
      <vt:lpstr>Slide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E GESTÃO</dc:title>
  <dc:creator>Windows</dc:creator>
  <cp:lastModifiedBy>Windows</cp:lastModifiedBy>
  <cp:revision>23</cp:revision>
  <dcterms:created xsi:type="dcterms:W3CDTF">2014-01-28T10:49:20Z</dcterms:created>
  <dcterms:modified xsi:type="dcterms:W3CDTF">2014-01-28T16:12:37Z</dcterms:modified>
</cp:coreProperties>
</file>